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6"/>
  </p:notesMasterIdLst>
  <p:sldIdLst>
    <p:sldId id="2561" r:id="rId2"/>
    <p:sldId id="2562" r:id="rId3"/>
    <p:sldId id="2584" r:id="rId4"/>
    <p:sldId id="2565" r:id="rId5"/>
    <p:sldId id="2566" r:id="rId6"/>
    <p:sldId id="2586" r:id="rId7"/>
    <p:sldId id="2585" r:id="rId8"/>
    <p:sldId id="2587" r:id="rId9"/>
    <p:sldId id="2592" r:id="rId10"/>
    <p:sldId id="2589" r:id="rId11"/>
    <p:sldId id="2588" r:id="rId12"/>
    <p:sldId id="2590" r:id="rId13"/>
    <p:sldId id="2591" r:id="rId14"/>
    <p:sldId id="2593" r:id="rId15"/>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VS PROGRAM" id="{3BC8E1A6-0821-4658-8DC3-B40FF0CFAB71}">
          <p14:sldIdLst>
            <p14:sldId id="2561"/>
            <p14:sldId id="2562"/>
            <p14:sldId id="2584"/>
            <p14:sldId id="2565"/>
            <p14:sldId id="2566"/>
            <p14:sldId id="2586"/>
            <p14:sldId id="2585"/>
            <p14:sldId id="2587"/>
            <p14:sldId id="2592"/>
            <p14:sldId id="2589"/>
            <p14:sldId id="2588"/>
            <p14:sldId id="2590"/>
            <p14:sldId id="2591"/>
            <p14:sldId id="259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CEDAE-DCA7-449F-A981-9E53FB0D7348}" v="497" dt="2026-01-15T18:00:26.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15" d="100"/>
          <a:sy n="115" d="100"/>
        </p:scale>
        <p:origin x="-25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AB536F33-6BBE-4CB8-BECB-79BC523FF2DC}" type="datetimeFigureOut">
              <a:rPr lang="en-US" smtClean="0"/>
              <a:t>1/15/2026</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B4B7990-78EC-46B7-B343-8DA8A596E1BC}" type="slidenum">
              <a:rPr lang="en-US" smtClean="0"/>
              <a:t>‹#›</a:t>
            </a:fld>
            <a:endParaRPr lang="en-US"/>
          </a:p>
        </p:txBody>
      </p:sp>
    </p:spTree>
    <p:extLst>
      <p:ext uri="{BB962C8B-B14F-4D97-AF65-F5344CB8AC3E}">
        <p14:creationId xmlns:p14="http://schemas.microsoft.com/office/powerpoint/2010/main" val="424013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provides a detailed overview of hospitals and the Voluntary Services Programs, including the Veterans Affairs Voluntary Service (VAVS). We will explore the historical development, significance, and contributions of these programs to the healthcare system.
</a:t>
            </a:r>
          </a:p>
        </p:txBody>
      </p:sp>
      <p:sp>
        <p:nvSpPr>
          <p:cNvPr id="4" name="Slide Number Placeholder 3"/>
          <p:cNvSpPr>
            <a:spLocks noGrp="1"/>
          </p:cNvSpPr>
          <p:nvPr>
            <p:ph type="sldNum" sz="quarter" idx="5"/>
          </p:nvPr>
        </p:nvSpPr>
        <p:spPr/>
        <p:txBody>
          <a:bodyPr/>
          <a:lstStyle/>
          <a:p>
            <a:fld id="{5A70C4B7-E2FC-46E4-BCFD-025D13C1F1AD}" type="slidenum">
              <a:rPr lang="en-US" smtClean="0"/>
              <a:t>1</a:t>
            </a:fld>
            <a:endParaRPr lang="en-US"/>
          </a:p>
        </p:txBody>
      </p:sp>
    </p:spTree>
    <p:extLst>
      <p:ext uri="{BB962C8B-B14F-4D97-AF65-F5344CB8AC3E}">
        <p14:creationId xmlns:p14="http://schemas.microsoft.com/office/powerpoint/2010/main" val="93232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an introduction to hospitals, covering their historical development, types, and essential functions. Next, we will discuss voluntary service programs within hospitals, including their definitions and impacts. Following that, we will dive deep into the Veterans Affairs Voluntary Service, exploring its objectives and volunteer roles. Finally, we will address the contributions of VAVS, the challenges faced, and future directions.</a:t>
            </a:r>
          </a:p>
        </p:txBody>
      </p:sp>
      <p:sp>
        <p:nvSpPr>
          <p:cNvPr id="4" name="Slide Number Placeholder 3"/>
          <p:cNvSpPr>
            <a:spLocks noGrp="1"/>
          </p:cNvSpPr>
          <p:nvPr>
            <p:ph type="sldNum" sz="quarter" idx="5"/>
          </p:nvPr>
        </p:nvSpPr>
        <p:spPr/>
        <p:txBody>
          <a:bodyPr/>
          <a:lstStyle/>
          <a:p>
            <a:fld id="{5A70C4B7-E2FC-46E4-BCFD-025D13C1F1AD}" type="slidenum">
              <a:rPr lang="en-US" smtClean="0"/>
              <a:t>2</a:t>
            </a:fld>
            <a:endParaRPr lang="en-US"/>
          </a:p>
        </p:txBody>
      </p:sp>
    </p:spTree>
    <p:extLst>
      <p:ext uri="{BB962C8B-B14F-4D97-AF65-F5344CB8AC3E}">
        <p14:creationId xmlns:p14="http://schemas.microsoft.com/office/powerpoint/2010/main" val="32157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Hospitals can be classified into various types, including general hospitals, specialty hospitals, teaching hospitals, and community hospitals. Each type serves specific patient needs and healthcare functions.</a:t>
            </a:r>
          </a:p>
        </p:txBody>
      </p:sp>
      <p:sp>
        <p:nvSpPr>
          <p:cNvPr id="4" name="Slide Number Placeholder 3"/>
          <p:cNvSpPr>
            <a:spLocks noGrp="1"/>
          </p:cNvSpPr>
          <p:nvPr>
            <p:ph type="sldNum" sz="quarter" idx="5"/>
          </p:nvPr>
        </p:nvSpPr>
        <p:spPr/>
        <p:txBody>
          <a:bodyPr/>
          <a:lstStyle/>
          <a:p>
            <a:fld id="{5A70C4B7-E2FC-46E4-BCFD-025D13C1F1AD}" type="slidenum">
              <a:rPr lang="en-US" smtClean="0"/>
              <a:t>4</a:t>
            </a:fld>
            <a:endParaRPr lang="en-US"/>
          </a:p>
        </p:txBody>
      </p:sp>
    </p:spTree>
    <p:extLst>
      <p:ext uri="{BB962C8B-B14F-4D97-AF65-F5344CB8AC3E}">
        <p14:creationId xmlns:p14="http://schemas.microsoft.com/office/powerpoint/2010/main" val="60980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Hospitals provide a wide range of services, including emergency care, surgical procedures, maternal and child health services, and outpatient care. Understanding these functions highlights their critical role in health delivery.</a:t>
            </a:r>
          </a:p>
        </p:txBody>
      </p:sp>
      <p:sp>
        <p:nvSpPr>
          <p:cNvPr id="4" name="Slide Number Placeholder 3"/>
          <p:cNvSpPr>
            <a:spLocks noGrp="1"/>
          </p:cNvSpPr>
          <p:nvPr>
            <p:ph type="sldNum" sz="quarter" idx="5"/>
          </p:nvPr>
        </p:nvSpPr>
        <p:spPr/>
        <p:txBody>
          <a:bodyPr/>
          <a:lstStyle/>
          <a:p>
            <a:fld id="{5A70C4B7-E2FC-46E4-BCFD-025D13C1F1AD}" type="slidenum">
              <a:rPr lang="en-US" smtClean="0"/>
              <a:t>5</a:t>
            </a:fld>
            <a:endParaRPr lang="en-US"/>
          </a:p>
        </p:txBody>
      </p:sp>
    </p:spTree>
    <p:extLst>
      <p:ext uri="{BB962C8B-B14F-4D97-AF65-F5344CB8AC3E}">
        <p14:creationId xmlns:p14="http://schemas.microsoft.com/office/powerpoint/2010/main" val="148982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xmlns=""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AC7EE5-BFF0-D779-4261-E239DB450A69}"/>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5" name="Footer Placeholder 4">
            <a:extLst>
              <a:ext uri="{FF2B5EF4-FFF2-40B4-BE49-F238E27FC236}">
                <a16:creationId xmlns:a16="http://schemas.microsoft.com/office/drawing/2014/main" xmlns=""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xmlns=""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5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87CEC4F-0A90-11E2-E43E-B9E765AFBD3A}"/>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5" name="Footer Placeholder 4">
            <a:extLst>
              <a:ext uri="{FF2B5EF4-FFF2-40B4-BE49-F238E27FC236}">
                <a16:creationId xmlns:a16="http://schemas.microsoft.com/office/drawing/2014/main" xmlns=""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5925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E1DBEDE-3A67-6FCA-25F3-B91F7C82ED89}"/>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5" name="Footer Placeholder 4">
            <a:extLst>
              <a:ext uri="{FF2B5EF4-FFF2-40B4-BE49-F238E27FC236}">
                <a16:creationId xmlns:a16="http://schemas.microsoft.com/office/drawing/2014/main" xmlns=""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37276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78C8B8-F999-7D95-435D-17CE6ACCDC87}"/>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5" name="Footer Placeholder 4">
            <a:extLst>
              <a:ext uri="{FF2B5EF4-FFF2-40B4-BE49-F238E27FC236}">
                <a16:creationId xmlns:a16="http://schemas.microsoft.com/office/drawing/2014/main" xmlns=""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6621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xmlns=""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9FA2A86D-493D-5BF6-8AA6-F1231E3BAE7D}"/>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5" name="Footer Placeholder 4">
            <a:extLst>
              <a:ext uri="{FF2B5EF4-FFF2-40B4-BE49-F238E27FC236}">
                <a16:creationId xmlns:a16="http://schemas.microsoft.com/office/drawing/2014/main" xmlns=""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xmlns=""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35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F7302EFD-42D3-11C1-677E-0E478B93F7B2}"/>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6" name="Footer Placeholder 5">
            <a:extLst>
              <a:ext uri="{FF2B5EF4-FFF2-40B4-BE49-F238E27FC236}">
                <a16:creationId xmlns:a16="http://schemas.microsoft.com/office/drawing/2014/main" xmlns=""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4948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9E8FA1C8-C196-9BE1-F603-3FC17EDD91F8}"/>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8" name="Footer Placeholder 7">
            <a:extLst>
              <a:ext uri="{FF2B5EF4-FFF2-40B4-BE49-F238E27FC236}">
                <a16:creationId xmlns:a16="http://schemas.microsoft.com/office/drawing/2014/main" xmlns=""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xmlns=""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51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4EC2AA04-1E84-460C-F560-A228F930F0AF}"/>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4" name="Footer Placeholder 3">
            <a:extLst>
              <a:ext uri="{FF2B5EF4-FFF2-40B4-BE49-F238E27FC236}">
                <a16:creationId xmlns:a16="http://schemas.microsoft.com/office/drawing/2014/main" xmlns=""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12802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B7652D6-7AE9-3E3B-5C1B-2B4399B150D5}"/>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3" name="Footer Placeholder 2">
            <a:extLst>
              <a:ext uri="{FF2B5EF4-FFF2-40B4-BE49-F238E27FC236}">
                <a16:creationId xmlns:a16="http://schemas.microsoft.com/office/drawing/2014/main" xmlns=""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430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xmlns=""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22BE708-BAD0-A0A6-9332-9D2179E673FB}"/>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6" name="Footer Placeholder 5">
            <a:extLst>
              <a:ext uri="{FF2B5EF4-FFF2-40B4-BE49-F238E27FC236}">
                <a16:creationId xmlns:a16="http://schemas.microsoft.com/office/drawing/2014/main" xmlns=""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9391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xmlns=""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86FC7E0F-BFE1-7134-163B-B777970B762A}"/>
              </a:ext>
            </a:extLst>
          </p:cNvPr>
          <p:cNvSpPr>
            <a:spLocks noGrp="1"/>
          </p:cNvSpPr>
          <p:nvPr>
            <p:ph type="dt" sz="half" idx="10"/>
          </p:nvPr>
        </p:nvSpPr>
        <p:spPr/>
        <p:txBody>
          <a:bodyPr/>
          <a:lstStyle/>
          <a:p>
            <a:fld id="{9D0D92BC-42A9-434B-8530-ADBF4485E407}" type="datetimeFigureOut">
              <a:rPr lang="en-US" smtClean="0"/>
              <a:t>1/15/2026</a:t>
            </a:fld>
            <a:endParaRPr lang="en-US"/>
          </a:p>
        </p:txBody>
      </p:sp>
      <p:sp>
        <p:nvSpPr>
          <p:cNvPr id="6" name="Footer Placeholder 5">
            <a:extLst>
              <a:ext uri="{FF2B5EF4-FFF2-40B4-BE49-F238E27FC236}">
                <a16:creationId xmlns:a16="http://schemas.microsoft.com/office/drawing/2014/main" xmlns=""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577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1/15/2026</a:t>
            </a:fld>
            <a:endParaRPr lang="en-US" dirty="0"/>
          </a:p>
        </p:txBody>
      </p:sp>
      <p:sp>
        <p:nvSpPr>
          <p:cNvPr id="5" name="Footer Placeholder 4">
            <a:extLst>
              <a:ext uri="{FF2B5EF4-FFF2-40B4-BE49-F238E27FC236}">
                <a16:creationId xmlns:a16="http://schemas.microsoft.com/office/drawing/2014/main" xmlns=""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13987991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6DD882-9EA6-DF4B-AF70-0C6166EA8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24C4C8-8A10-C8FC-C300-0642F5BE89D5}"/>
              </a:ext>
            </a:extLst>
          </p:cNvPr>
          <p:cNvSpPr>
            <a:spLocks noGrp="1"/>
          </p:cNvSpPr>
          <p:nvPr>
            <p:ph type="ctrTitle"/>
          </p:nvPr>
        </p:nvSpPr>
        <p:spPr>
          <a:xfrm>
            <a:off x="286577" y="914400"/>
            <a:ext cx="11847444" cy="2871069"/>
          </a:xfrm>
        </p:spPr>
        <p:txBody>
          <a:bodyPr>
            <a:noAutofit/>
          </a:bodyPr>
          <a:lstStyle/>
          <a:p>
            <a:pPr algn="ct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smtClean="0"/>
              <a:t>Veterans </a:t>
            </a:r>
            <a:r>
              <a:rPr lang="en-US" sz="5400" dirty="0"/>
              <a:t>affairs voluntary services program</a:t>
            </a:r>
          </a:p>
        </p:txBody>
      </p:sp>
      <p:sp>
        <p:nvSpPr>
          <p:cNvPr id="10" name="Rectangle 9">
            <a:extLst>
              <a:ext uri="{FF2B5EF4-FFF2-40B4-BE49-F238E27FC236}">
                <a16:creationId xmlns:a16="http://schemas.microsoft.com/office/drawing/2014/main" xmlns="" id="{EFB2E755-2902-3512-ABBE-E472FC038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515988"/>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5D6A2EB7-6350-58C2-B619-F0C3C0C06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10424" y="271075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9C68730-643F-2B72-C790-0C4474FCD25E}"/>
              </a:ext>
            </a:extLst>
          </p:cNvPr>
          <p:cNvPicPr>
            <a:picLocks noChangeAspect="1"/>
          </p:cNvPicPr>
          <p:nvPr/>
        </p:nvPicPr>
        <p:blipFill>
          <a:blip r:embed="rId3">
            <a:alphaModFix amt="35000"/>
          </a:blip>
          <a:stretch>
            <a:fillRect/>
          </a:stretch>
        </p:blipFill>
        <p:spPr>
          <a:xfrm>
            <a:off x="0" y="2796"/>
            <a:ext cx="12192000" cy="6855203"/>
          </a:xfrm>
          <a:prstGeom prst="rect">
            <a:avLst/>
          </a:prstGeom>
        </p:spPr>
      </p:pic>
      <p:sp>
        <p:nvSpPr>
          <p:cNvPr id="4" name="TextBox 3">
            <a:extLst>
              <a:ext uri="{FF2B5EF4-FFF2-40B4-BE49-F238E27FC236}">
                <a16:creationId xmlns:a16="http://schemas.microsoft.com/office/drawing/2014/main" xmlns="" id="{1CA8B562-C9C8-B750-8111-A1888DC868A8}"/>
              </a:ext>
            </a:extLst>
          </p:cNvPr>
          <p:cNvSpPr txBox="1"/>
          <p:nvPr/>
        </p:nvSpPr>
        <p:spPr>
          <a:xfrm>
            <a:off x="2578376" y="4273826"/>
            <a:ext cx="7035248" cy="1200329"/>
          </a:xfrm>
          <a:prstGeom prst="rect">
            <a:avLst/>
          </a:prstGeom>
          <a:noFill/>
        </p:spPr>
        <p:txBody>
          <a:bodyPr wrap="square" rtlCol="0">
            <a:spAutoFit/>
          </a:bodyPr>
          <a:lstStyle/>
          <a:p>
            <a:pPr algn="ctr"/>
            <a:r>
              <a:rPr lang="en-US" sz="3600" b="1" dirty="0"/>
              <a:t>Viki Stripling</a:t>
            </a:r>
          </a:p>
          <a:p>
            <a:pPr algn="ctr"/>
            <a:r>
              <a:rPr lang="en-US" sz="3600" b="1" dirty="0"/>
              <a:t> Department Hospital Chairman</a:t>
            </a:r>
          </a:p>
        </p:txBody>
      </p:sp>
    </p:spTree>
    <p:extLst>
      <p:ext uri="{BB962C8B-B14F-4D97-AF65-F5344CB8AC3E}">
        <p14:creationId xmlns:p14="http://schemas.microsoft.com/office/powerpoint/2010/main" val="33370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A0311-1708-329A-30CA-F136EEFE36AA}"/>
              </a:ext>
            </a:extLst>
          </p:cNvPr>
          <p:cNvSpPr>
            <a:spLocks noGrp="1"/>
          </p:cNvSpPr>
          <p:nvPr>
            <p:ph type="title"/>
          </p:nvPr>
        </p:nvSpPr>
        <p:spPr>
          <a:xfrm>
            <a:off x="1238250" y="930729"/>
            <a:ext cx="9715500" cy="990600"/>
          </a:xfrm>
        </p:spPr>
        <p:txBody>
          <a:bodyPr>
            <a:noAutofit/>
          </a:bodyPr>
          <a:lstStyle/>
          <a:p>
            <a:pPr algn="ctr"/>
            <a:r>
              <a:rPr lang="en-US" sz="9600" dirty="0"/>
              <a:t>awards</a:t>
            </a:r>
          </a:p>
        </p:txBody>
      </p:sp>
      <p:pic>
        <p:nvPicPr>
          <p:cNvPr id="5" name="Picture 2" descr="Image result for American Flag Graphic">
            <a:extLst>
              <a:ext uri="{FF2B5EF4-FFF2-40B4-BE49-F238E27FC236}">
                <a16:creationId xmlns:a16="http://schemas.microsoft.com/office/drawing/2014/main" xmlns="" id="{2F97ECA4-FA46-4AE6-F497-754131C3AFA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57150" y="0"/>
            <a:ext cx="12077700" cy="668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6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A7A52-06AD-B32C-AE81-628E3D1C1163}"/>
              </a:ext>
            </a:extLst>
          </p:cNvPr>
          <p:cNvSpPr>
            <a:spLocks noGrp="1"/>
          </p:cNvSpPr>
          <p:nvPr>
            <p:ph type="title"/>
          </p:nvPr>
        </p:nvSpPr>
        <p:spPr>
          <a:xfrm>
            <a:off x="1238250" y="0"/>
            <a:ext cx="9715500" cy="990600"/>
          </a:xfrm>
        </p:spPr>
        <p:txBody>
          <a:bodyPr>
            <a:noAutofit/>
          </a:bodyPr>
          <a:lstStyle/>
          <a:p>
            <a:pPr algn="ctr"/>
            <a:r>
              <a:rPr lang="en-US" sz="6000" dirty="0"/>
              <a:t>Department awards</a:t>
            </a:r>
          </a:p>
        </p:txBody>
      </p:sp>
      <p:sp>
        <p:nvSpPr>
          <p:cNvPr id="4" name="TextBox 3">
            <a:extLst>
              <a:ext uri="{FF2B5EF4-FFF2-40B4-BE49-F238E27FC236}">
                <a16:creationId xmlns:a16="http://schemas.microsoft.com/office/drawing/2014/main" xmlns="" id="{C0DF0C8C-7F48-BD7C-5BD6-B9352761AB98}"/>
              </a:ext>
            </a:extLst>
          </p:cNvPr>
          <p:cNvSpPr txBox="1"/>
          <p:nvPr/>
        </p:nvSpPr>
        <p:spPr>
          <a:xfrm>
            <a:off x="223157" y="1166842"/>
            <a:ext cx="11968843" cy="5632311"/>
          </a:xfrm>
          <a:prstGeom prst="rect">
            <a:avLst/>
          </a:prstGeom>
          <a:noFill/>
        </p:spPr>
        <p:txBody>
          <a:bodyPr wrap="square">
            <a:spAutoFit/>
          </a:bodyPr>
          <a:lstStyle/>
          <a:p>
            <a:pPr algn="l">
              <a:buNone/>
            </a:pPr>
            <a:r>
              <a:rPr lang="en-US" sz="2000" b="0" i="0" dirty="0">
                <a:solidFill>
                  <a:srgbClr val="232323"/>
                </a:solidFill>
                <a:effectLst/>
              </a:rPr>
              <a:t>1.    Special Award to one VFW Auxiliary member in each of the 5 membership classes who recruits the most Hospital (VA and non-VA facilities) volunteers from July 1, 2025 to March 31, 2026.</a:t>
            </a:r>
          </a:p>
          <a:p>
            <a:pPr algn="l">
              <a:buNone/>
            </a:pPr>
            <a:r>
              <a:rPr lang="en-US" sz="2000" b="1" i="0" dirty="0">
                <a:solidFill>
                  <a:srgbClr val="232323"/>
                </a:solidFill>
                <a:effectLst/>
              </a:rPr>
              <a:t>Entry form required</a:t>
            </a:r>
            <a:r>
              <a:rPr lang="en-US" sz="2000" b="0" i="0" dirty="0">
                <a:solidFill>
                  <a:srgbClr val="232323"/>
                </a:solidFill>
                <a:effectLst/>
              </a:rPr>
              <a:t> available on MALTA Member Resources. Citations to be mailed directly    to winners from National Headquarters after the 2026 VFW Auxiliary National Convention.</a:t>
            </a:r>
          </a:p>
          <a:p>
            <a:pPr algn="l">
              <a:buNone/>
            </a:pPr>
            <a:endParaRPr lang="en-US" sz="2000" b="0" i="0" dirty="0">
              <a:solidFill>
                <a:srgbClr val="232323"/>
              </a:solidFill>
              <a:effectLst/>
            </a:endParaRPr>
          </a:p>
          <a:p>
            <a:pPr algn="l">
              <a:buNone/>
            </a:pPr>
            <a:r>
              <a:rPr lang="en-US" sz="2000" b="0" i="0" dirty="0">
                <a:solidFill>
                  <a:srgbClr val="232323"/>
                </a:solidFill>
                <a:effectLst/>
              </a:rPr>
              <a:t> 2.    Special Award for Hospital Volunteer </a:t>
            </a:r>
            <a:r>
              <a:rPr lang="en-US" sz="2000" b="0" i="0" dirty="0" err="1">
                <a:solidFill>
                  <a:srgbClr val="232323"/>
                </a:solidFill>
                <a:effectLst/>
              </a:rPr>
              <a:t>Volunteer</a:t>
            </a:r>
            <a:r>
              <a:rPr lang="en-US" sz="2000" b="0" i="0" dirty="0">
                <a:solidFill>
                  <a:srgbClr val="232323"/>
                </a:solidFill>
                <a:effectLst/>
              </a:rPr>
              <a:t> of the Year to one VFW Auxiliary member in the Department  for Hospital (VA and non-VA facilities) volunteers from July 1, 2025 to March 31, 2026. </a:t>
            </a:r>
            <a:r>
              <a:rPr lang="en-US" sz="2000" b="1" i="0" dirty="0">
                <a:solidFill>
                  <a:srgbClr val="232323"/>
                </a:solidFill>
                <a:effectLst/>
              </a:rPr>
              <a:t>Entry form </a:t>
            </a:r>
            <a:r>
              <a:rPr lang="en-US" sz="2000" b="1" i="0" dirty="0" err="1">
                <a:solidFill>
                  <a:srgbClr val="232323"/>
                </a:solidFill>
                <a:effectLst/>
              </a:rPr>
              <a:t>required</a:t>
            </a:r>
            <a:r>
              <a:rPr lang="en-US" sz="2000" b="0" i="0" dirty="0" err="1">
                <a:solidFill>
                  <a:srgbClr val="232323"/>
                </a:solidFill>
                <a:effectLst/>
              </a:rPr>
              <a:t>available</a:t>
            </a:r>
            <a:r>
              <a:rPr lang="en-US" sz="2000" b="0" i="0" dirty="0">
                <a:solidFill>
                  <a:srgbClr val="232323"/>
                </a:solidFill>
                <a:effectLst/>
              </a:rPr>
              <a:t> on MALTA Member Resources. Plaque to be mailed directly to winner from National Headquarters after the 2026 VFW Auxiliary National Convention.</a:t>
            </a:r>
          </a:p>
          <a:p>
            <a:pPr algn="l">
              <a:buNone/>
            </a:pPr>
            <a:endParaRPr lang="en-US" sz="2000" b="0" i="0" dirty="0">
              <a:solidFill>
                <a:srgbClr val="232323"/>
              </a:solidFill>
              <a:effectLst/>
            </a:endParaRPr>
          </a:p>
          <a:p>
            <a:pPr algn="l">
              <a:buNone/>
            </a:pPr>
            <a:r>
              <a:rPr lang="en-US" sz="2000" b="0" i="0" dirty="0">
                <a:solidFill>
                  <a:srgbClr val="232323"/>
                </a:solidFill>
                <a:effectLst/>
              </a:rPr>
              <a:t> 3.    Special award for Most creative/unique activity and/or event to interact with and provide happiness to veterans in hospitals (VA and non-VA facilities) in each of the membership classes</a:t>
            </a:r>
          </a:p>
          <a:p>
            <a:pPr algn="l">
              <a:buNone/>
            </a:pPr>
            <a:r>
              <a:rPr lang="en-US" sz="2000" b="1" i="0" dirty="0">
                <a:solidFill>
                  <a:srgbClr val="232323"/>
                </a:solidFill>
                <a:effectLst/>
              </a:rPr>
              <a:t>Entry form is </a:t>
            </a:r>
            <a:r>
              <a:rPr lang="en-US" sz="2000" b="1" i="0" dirty="0" err="1">
                <a:solidFill>
                  <a:srgbClr val="232323"/>
                </a:solidFill>
                <a:effectLst/>
              </a:rPr>
              <a:t>required</a:t>
            </a:r>
            <a:r>
              <a:rPr lang="en-US" sz="2000" b="0" i="0" dirty="0" err="1">
                <a:solidFill>
                  <a:srgbClr val="232323"/>
                </a:solidFill>
                <a:effectLst/>
              </a:rPr>
              <a:t>and</a:t>
            </a:r>
            <a:r>
              <a:rPr lang="en-US" sz="2000" b="0" i="0" dirty="0">
                <a:solidFill>
                  <a:srgbClr val="232323"/>
                </a:solidFill>
                <a:effectLst/>
              </a:rPr>
              <a:t> available in MALTA Member Resources. VFW Auxiliaries must send the required entry form to the Department Hospital Chairman by March 31, 2026 for judging. The Department Hospital Chairman must sign and send a copy of the completed Department winning entry form to the National Hospital Ambassador by April 30, 2026 for judging. Citations will be mailed directly to the winning VFW Auxiliaries from National Headquarters and money will be deposited into the winning VFW Auxiliary account after the 2026 VFW Auxiliary National Convention.</a:t>
            </a:r>
          </a:p>
        </p:txBody>
      </p:sp>
    </p:spTree>
    <p:extLst>
      <p:ext uri="{BB962C8B-B14F-4D97-AF65-F5344CB8AC3E}">
        <p14:creationId xmlns:p14="http://schemas.microsoft.com/office/powerpoint/2010/main" val="612248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1614E-7FF0-9946-1AEA-7A22145E37F4}"/>
              </a:ext>
            </a:extLst>
          </p:cNvPr>
          <p:cNvSpPr>
            <a:spLocks noGrp="1"/>
          </p:cNvSpPr>
          <p:nvPr>
            <p:ph type="title"/>
          </p:nvPr>
        </p:nvSpPr>
        <p:spPr>
          <a:xfrm>
            <a:off x="0" y="1583871"/>
            <a:ext cx="12192000" cy="990600"/>
          </a:xfrm>
        </p:spPr>
        <p:txBody>
          <a:bodyPr>
            <a:normAutofit fontScale="90000"/>
          </a:bodyPr>
          <a:lstStyle/>
          <a:p>
            <a:pPr algn="ctr"/>
            <a:r>
              <a:rPr lang="en-US" sz="6700" dirty="0"/>
              <a:t>NATIONAL AWARDS</a:t>
            </a:r>
            <a:br>
              <a:rPr lang="en-US" sz="6700" dirty="0"/>
            </a:br>
            <a:r>
              <a:rPr lang="en-US" sz="6700" dirty="0"/>
              <a:t> AUXILIARY MEMBERS</a:t>
            </a:r>
            <a:r>
              <a:rPr lang="en-US" b="0" dirty="0"/>
              <a:t/>
            </a:r>
            <a:br>
              <a:rPr lang="en-US" b="0" dirty="0"/>
            </a:br>
            <a:endParaRPr lang="en-US" dirty="0"/>
          </a:p>
        </p:txBody>
      </p:sp>
      <p:sp>
        <p:nvSpPr>
          <p:cNvPr id="4" name="TextBox 3">
            <a:extLst>
              <a:ext uri="{FF2B5EF4-FFF2-40B4-BE49-F238E27FC236}">
                <a16:creationId xmlns:a16="http://schemas.microsoft.com/office/drawing/2014/main" xmlns="" id="{0D5FFDC2-9D00-86AD-BED9-0B73CD35EB0F}"/>
              </a:ext>
            </a:extLst>
          </p:cNvPr>
          <p:cNvSpPr txBox="1"/>
          <p:nvPr/>
        </p:nvSpPr>
        <p:spPr>
          <a:xfrm>
            <a:off x="0" y="2236816"/>
            <a:ext cx="12192000" cy="4093428"/>
          </a:xfrm>
          <a:prstGeom prst="rect">
            <a:avLst/>
          </a:prstGeom>
          <a:noFill/>
        </p:spPr>
        <p:txBody>
          <a:bodyPr wrap="square">
            <a:spAutoFit/>
          </a:bodyPr>
          <a:lstStyle/>
          <a:p>
            <a:pPr>
              <a:buNone/>
            </a:pPr>
            <a:r>
              <a:rPr lang="en-US" sz="2000" b="1" i="0" dirty="0">
                <a:solidFill>
                  <a:srgbClr val="232323"/>
                </a:solidFill>
                <a:effectLst/>
              </a:rPr>
              <a:t> </a:t>
            </a:r>
            <a:r>
              <a:rPr lang="en-US" sz="2000" b="0" i="0" dirty="0">
                <a:solidFill>
                  <a:srgbClr val="232323"/>
                </a:solidFill>
                <a:effectLst/>
              </a:rPr>
              <a:t>1.   Citation to one VFW Auxiliary member in each of the 10 Program Divisions who recruits the most Hospital (VA and non-VA facilities) volunteers from July 1, 2025 to March 31, 2026.</a:t>
            </a:r>
          </a:p>
          <a:p>
            <a:pPr>
              <a:buNone/>
            </a:pPr>
            <a:r>
              <a:rPr lang="en-US" sz="2000" b="0" i="0" dirty="0">
                <a:solidFill>
                  <a:srgbClr val="232323"/>
                </a:solidFill>
                <a:effectLst/>
              </a:rPr>
              <a:t> Entry form required available on MALTA Member Resources. Citations to be mailed directly to winners from National Headquarters after the 2026 VFW Auxiliary National Convention.</a:t>
            </a:r>
          </a:p>
          <a:p>
            <a:pPr>
              <a:buNone/>
            </a:pPr>
            <a:endParaRPr lang="en-US" sz="2000" b="0" i="0" dirty="0">
              <a:solidFill>
                <a:srgbClr val="232323"/>
              </a:solidFill>
              <a:effectLst/>
            </a:endParaRPr>
          </a:p>
          <a:p>
            <a:pPr>
              <a:buNone/>
            </a:pPr>
            <a:r>
              <a:rPr lang="en-US" sz="2000" b="0" i="0" dirty="0">
                <a:solidFill>
                  <a:srgbClr val="232323"/>
                </a:solidFill>
                <a:effectLst/>
              </a:rPr>
              <a:t> 2. "Hospital Volunteer Recruiter of the Year” plaque awarded to one VFW Auxiliary member in the nation who recruits the most Hospital (VA and non-VA facilities) volunteers from July 1, 2025 to March 31, 2026. Entry form required available on MALTA Member Resources. Plaque to be mailed directly to winner from National Headquarters after the 2026 VFW Auxiliary National Convention.</a:t>
            </a:r>
          </a:p>
          <a:p>
            <a:pPr>
              <a:buNone/>
            </a:pPr>
            <a:endParaRPr lang="en-US" sz="2000" b="0" i="0" dirty="0">
              <a:solidFill>
                <a:srgbClr val="232323"/>
              </a:solidFill>
              <a:effectLst/>
            </a:endParaRPr>
          </a:p>
          <a:p>
            <a:pPr>
              <a:buNone/>
            </a:pPr>
            <a:r>
              <a:rPr lang="en-US" sz="2000" b="0" i="0" dirty="0">
                <a:solidFill>
                  <a:srgbClr val="232323"/>
                </a:solidFill>
                <a:effectLst/>
              </a:rPr>
              <a:t> 3.    Citation to the Outstanding Hospital Volunteer of the Year in each of the 10 Program Divisions. Entry form required available on MALTA Member Resources. Citations to be mailed directly to winners from National Headquarters after the 2026 VFW Auxiliary National Convention.</a:t>
            </a:r>
          </a:p>
        </p:txBody>
      </p:sp>
    </p:spTree>
    <p:extLst>
      <p:ext uri="{BB962C8B-B14F-4D97-AF65-F5344CB8AC3E}">
        <p14:creationId xmlns:p14="http://schemas.microsoft.com/office/powerpoint/2010/main" val="267891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11005-83D6-F243-F1C4-1C6E9DCA89C2}"/>
              </a:ext>
            </a:extLst>
          </p:cNvPr>
          <p:cNvSpPr>
            <a:spLocks noGrp="1"/>
          </p:cNvSpPr>
          <p:nvPr>
            <p:ph type="title"/>
          </p:nvPr>
        </p:nvSpPr>
        <p:spPr>
          <a:xfrm>
            <a:off x="-1" y="-1"/>
            <a:ext cx="12191999" cy="833689"/>
          </a:xfrm>
        </p:spPr>
        <p:txBody>
          <a:bodyPr>
            <a:noAutofit/>
          </a:bodyPr>
          <a:lstStyle/>
          <a:p>
            <a:pPr algn="ctr"/>
            <a:r>
              <a:rPr lang="en-US" sz="4800" dirty="0"/>
              <a:t>Awards for auxiliaries</a:t>
            </a:r>
          </a:p>
        </p:txBody>
      </p:sp>
      <p:sp>
        <p:nvSpPr>
          <p:cNvPr id="4" name="TextBox 3">
            <a:extLst>
              <a:ext uri="{FF2B5EF4-FFF2-40B4-BE49-F238E27FC236}">
                <a16:creationId xmlns:a16="http://schemas.microsoft.com/office/drawing/2014/main" xmlns="" id="{9FC92EC0-8FA3-9787-EF90-7A68E63DF3AE}"/>
              </a:ext>
            </a:extLst>
          </p:cNvPr>
          <p:cNvSpPr txBox="1"/>
          <p:nvPr/>
        </p:nvSpPr>
        <p:spPr>
          <a:xfrm>
            <a:off x="0" y="833688"/>
            <a:ext cx="12191999" cy="6001643"/>
          </a:xfrm>
          <a:prstGeom prst="rect">
            <a:avLst/>
          </a:prstGeom>
          <a:noFill/>
        </p:spPr>
        <p:txBody>
          <a:bodyPr wrap="square">
            <a:spAutoFit/>
          </a:bodyPr>
          <a:lstStyle/>
          <a:p>
            <a:pPr algn="l">
              <a:buNone/>
            </a:pPr>
            <a:r>
              <a:rPr lang="en-US" sz="2400" b="0" i="0" dirty="0">
                <a:solidFill>
                  <a:srgbClr val="232323"/>
                </a:solidFill>
                <a:effectLst/>
              </a:rPr>
              <a:t> 1.    Most creative/unique activity and/or event to interact with and provide happiness to veterans in hospitals (VA and non-VA facilities)</a:t>
            </a:r>
          </a:p>
          <a:p>
            <a:pPr algn="l">
              <a:buNone/>
            </a:pPr>
            <a:r>
              <a:rPr lang="en-US" sz="2400" b="0" i="0" dirty="0">
                <a:solidFill>
                  <a:srgbClr val="232323"/>
                </a:solidFill>
                <a:effectLst/>
              </a:rPr>
              <a:t> • Citation and $25 to one VFW Auxiliary in each of the 10 Program Divisions for the most creative/unique activity and/or event to interact with and provide happiness to veterans in hospitals (VA and non-VA facilities).</a:t>
            </a:r>
          </a:p>
          <a:p>
            <a:pPr algn="l">
              <a:buNone/>
            </a:pPr>
            <a:endParaRPr lang="en-US" sz="2400" b="0" i="0" dirty="0">
              <a:solidFill>
                <a:srgbClr val="232323"/>
              </a:solidFill>
              <a:effectLst/>
            </a:endParaRPr>
          </a:p>
          <a:p>
            <a:pPr algn="l">
              <a:buNone/>
            </a:pPr>
            <a:r>
              <a:rPr lang="en-US" sz="2400" b="0" i="0" dirty="0">
                <a:solidFill>
                  <a:srgbClr val="232323"/>
                </a:solidFill>
                <a:effectLst/>
              </a:rPr>
              <a:t>Entry form is required and available in MALTA Member Resources. VFW Auxiliaries must send the required entry form to the Department Hospital Chairman by March 31, 2026, for judging.</a:t>
            </a:r>
          </a:p>
          <a:p>
            <a:pPr algn="l">
              <a:buNone/>
            </a:pPr>
            <a:endParaRPr lang="en-US" sz="2400" b="0" i="0" dirty="0">
              <a:solidFill>
                <a:srgbClr val="232323"/>
              </a:solidFill>
              <a:effectLst/>
            </a:endParaRPr>
          </a:p>
          <a:p>
            <a:pPr algn="l">
              <a:buNone/>
            </a:pPr>
            <a:r>
              <a:rPr lang="en-US" sz="2400" b="0" i="0" dirty="0">
                <a:solidFill>
                  <a:srgbClr val="232323"/>
                </a:solidFill>
                <a:effectLst/>
              </a:rPr>
              <a:t>The Department Hospital Chairman must sign and send a copy of the completed Department winning entry form to the National Hospital Ambassador by April 30, 2026, for judging.</a:t>
            </a:r>
          </a:p>
          <a:p>
            <a:pPr algn="l">
              <a:buNone/>
            </a:pPr>
            <a:endParaRPr lang="en-US" sz="2400" b="0" i="0" dirty="0">
              <a:solidFill>
                <a:srgbClr val="232323"/>
              </a:solidFill>
              <a:effectLst/>
            </a:endParaRPr>
          </a:p>
          <a:p>
            <a:pPr algn="l">
              <a:buNone/>
            </a:pPr>
            <a:r>
              <a:rPr lang="en-US" sz="2000" b="0" i="0" dirty="0">
                <a:solidFill>
                  <a:srgbClr val="232323"/>
                </a:solidFill>
                <a:effectLst/>
              </a:rPr>
              <a:t>Citations will be mailed directly to the winning VFW Auxiliaries from National Headquarters and money will be deposited into the winning VFW Auxiliary account after the 2026 VFW Auxiliary National Convention.</a:t>
            </a:r>
          </a:p>
        </p:txBody>
      </p:sp>
    </p:spTree>
    <p:extLst>
      <p:ext uri="{BB962C8B-B14F-4D97-AF65-F5344CB8AC3E}">
        <p14:creationId xmlns:p14="http://schemas.microsoft.com/office/powerpoint/2010/main" val="1841840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ridge Clip Art">
            <a:extLst>
              <a:ext uri="{FF2B5EF4-FFF2-40B4-BE49-F238E27FC236}">
                <a16:creationId xmlns:a16="http://schemas.microsoft.com/office/drawing/2014/main" xmlns="" id="{F7682294-3139-2BAA-D4C7-B7C046C42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097" y="114300"/>
            <a:ext cx="5075806" cy="257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216CB53-4936-39BD-EFE2-58C6AA78F16C}"/>
              </a:ext>
            </a:extLst>
          </p:cNvPr>
          <p:cNvSpPr txBox="1"/>
          <p:nvPr/>
        </p:nvSpPr>
        <p:spPr>
          <a:xfrm>
            <a:off x="2335544" y="2659484"/>
            <a:ext cx="7520905" cy="707886"/>
          </a:xfrm>
          <a:prstGeom prst="rect">
            <a:avLst/>
          </a:prstGeom>
          <a:noFill/>
        </p:spPr>
        <p:txBody>
          <a:bodyPr wrap="none" rtlCol="0">
            <a:spAutoFit/>
          </a:bodyPr>
          <a:lstStyle/>
          <a:p>
            <a:r>
              <a:rPr lang="en-US" sz="4000" dirty="0"/>
              <a:t>Building Bridges For Our Veterans</a:t>
            </a:r>
          </a:p>
        </p:txBody>
      </p:sp>
      <p:pic>
        <p:nvPicPr>
          <p:cNvPr id="6148" name="Picture 4" descr="Image result for lighthouse Clip Art">
            <a:extLst>
              <a:ext uri="{FF2B5EF4-FFF2-40B4-BE49-F238E27FC236}">
                <a16:creationId xmlns:a16="http://schemas.microsoft.com/office/drawing/2014/main" xmlns="" id="{44C254CC-55B5-630C-CC43-F4D0C9ED5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097" y="3490631"/>
            <a:ext cx="5373632" cy="22406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1B513F9-86F8-6B6A-20E3-29524286D9C7}"/>
              </a:ext>
            </a:extLst>
          </p:cNvPr>
          <p:cNvSpPr txBox="1"/>
          <p:nvPr/>
        </p:nvSpPr>
        <p:spPr>
          <a:xfrm>
            <a:off x="2335544" y="5854590"/>
            <a:ext cx="8997720" cy="707886"/>
          </a:xfrm>
          <a:prstGeom prst="rect">
            <a:avLst/>
          </a:prstGeom>
          <a:noFill/>
        </p:spPr>
        <p:txBody>
          <a:bodyPr wrap="none" rtlCol="0">
            <a:spAutoFit/>
          </a:bodyPr>
          <a:lstStyle/>
          <a:p>
            <a:r>
              <a:rPr lang="en-US" sz="4000" dirty="0"/>
              <a:t>Be The Lighthouse in Somebody’s Storm</a:t>
            </a:r>
          </a:p>
        </p:txBody>
      </p:sp>
      <p:pic>
        <p:nvPicPr>
          <p:cNvPr id="5" name="Picture 2" descr="Image result for American Flag Graphic">
            <a:extLst>
              <a:ext uri="{FF2B5EF4-FFF2-40B4-BE49-F238E27FC236}">
                <a16:creationId xmlns:a16="http://schemas.microsoft.com/office/drawing/2014/main" xmlns="" id="{2B6F2211-6821-4BFC-69B4-909A4B289283}"/>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57150" y="0"/>
            <a:ext cx="12077700" cy="668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8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4E9F8B3-8282-4A93-BBF8-3342538A7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7AF7467-88A4-2430-3070-8DEBB4FAA5BC}"/>
              </a:ext>
            </a:extLst>
          </p:cNvPr>
          <p:cNvSpPr>
            <a:spLocks noGrp="1"/>
          </p:cNvSpPr>
          <p:nvPr>
            <p:ph type="title"/>
          </p:nvPr>
        </p:nvSpPr>
        <p:spPr>
          <a:xfrm>
            <a:off x="1338891" y="135141"/>
            <a:ext cx="9514217" cy="1147762"/>
          </a:xfrm>
        </p:spPr>
        <p:txBody>
          <a:bodyPr>
            <a:normAutofit fontScale="90000"/>
          </a:bodyPr>
          <a:lstStyle/>
          <a:p>
            <a:pPr algn="ctr"/>
            <a:r>
              <a:rPr lang="en-US" sz="6000" dirty="0"/>
              <a:t>Agenda Overview</a:t>
            </a:r>
          </a:p>
        </p:txBody>
      </p:sp>
      <p:cxnSp>
        <p:nvCxnSpPr>
          <p:cNvPr id="10" name="Straight Connector 9">
            <a:extLst>
              <a:ext uri="{FF2B5EF4-FFF2-40B4-BE49-F238E27FC236}">
                <a16:creationId xmlns:a16="http://schemas.microsoft.com/office/drawing/2014/main" xmlns="" id="{58EFA797-975B-41D8-BC96-56CDC2CFA3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71562" y="222770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4F7FD7EB-E688-22B5-7C55-CA9BA202EC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510164"/>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AFEC227-D94A-7BBE-4C3B-8B4D899C1AD7}"/>
              </a:ext>
            </a:extLst>
          </p:cNvPr>
          <p:cNvSpPr>
            <a:spLocks noGrp="1"/>
          </p:cNvSpPr>
          <p:nvPr>
            <p:ph idx="1"/>
            <p:extLst>
              <p:ext uri="{E7BDC344-281C-4309-B0C6-D0EE65EED2A8}">
                <p202:designPr xmlns:p202="http://schemas.microsoft.com/office/powerpoint/2020/02/main" xmlns="">
                  <p202:designTagLst>
                    <p202:designTag name="ARCH:1:CLS" val="BulletedText"/>
                  </p202:designTagLst>
                </p202:designPr>
              </p:ext>
            </p:extLst>
          </p:nvPr>
        </p:nvSpPr>
        <p:spPr>
          <a:xfrm>
            <a:off x="821871" y="2227709"/>
            <a:ext cx="9467850" cy="4989519"/>
          </a:xfrm>
        </p:spPr>
        <p:txBody>
          <a:bodyPr>
            <a:normAutofit fontScale="32500" lnSpcReduction="20000"/>
          </a:bodyPr>
          <a:lstStyle/>
          <a:p>
            <a:r>
              <a:rPr lang="en-US" sz="8600" b="1" dirty="0"/>
              <a:t>Program Goal</a:t>
            </a:r>
          </a:p>
          <a:p>
            <a:r>
              <a:rPr lang="en-US" sz="8600" b="1" dirty="0"/>
              <a:t>Where You Can Volunteer</a:t>
            </a:r>
          </a:p>
          <a:p>
            <a:r>
              <a:rPr lang="en-US" sz="8600" b="1" dirty="0"/>
              <a:t>Why Volunteer</a:t>
            </a:r>
          </a:p>
          <a:p>
            <a:r>
              <a:rPr lang="en-US" sz="8600" b="1" dirty="0"/>
              <a:t>Types of Volunteers</a:t>
            </a:r>
          </a:p>
          <a:p>
            <a:r>
              <a:rPr lang="en-US" sz="8600" b="1" dirty="0"/>
              <a:t>Volunteer Activities</a:t>
            </a:r>
          </a:p>
          <a:p>
            <a:r>
              <a:rPr lang="en-US" sz="8600" b="1" dirty="0"/>
              <a:t>Volunteer Recruitment</a:t>
            </a:r>
          </a:p>
          <a:p>
            <a:r>
              <a:rPr lang="en-US" sz="8600" b="1" dirty="0"/>
              <a:t>HIPAA</a:t>
            </a:r>
          </a:p>
          <a:p>
            <a:r>
              <a:rPr lang="en-US" sz="8600" b="1" dirty="0"/>
              <a:t>Awards</a:t>
            </a:r>
          </a:p>
          <a:p>
            <a:endParaRPr lang="en-US" dirty="0"/>
          </a:p>
        </p:txBody>
      </p:sp>
      <p:pic>
        <p:nvPicPr>
          <p:cNvPr id="4" name="Picture 2" descr="Image result for American Flag Graphic">
            <a:extLst>
              <a:ext uri="{FF2B5EF4-FFF2-40B4-BE49-F238E27FC236}">
                <a16:creationId xmlns:a16="http://schemas.microsoft.com/office/drawing/2014/main" xmlns="" id="{E6E271F0-D36A-B1E2-C47C-356B43EAF4F3}"/>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4299" y="86065"/>
            <a:ext cx="12077700" cy="668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20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CCD991B-FE69-9569-0CC6-502C76CDBE6E}"/>
              </a:ext>
            </a:extLst>
          </p:cNvPr>
          <p:cNvSpPr>
            <a:spLocks noGrp="1"/>
          </p:cNvSpPr>
          <p:nvPr>
            <p:ph type="title"/>
          </p:nvPr>
        </p:nvSpPr>
        <p:spPr>
          <a:xfrm>
            <a:off x="0" y="0"/>
            <a:ext cx="12192000" cy="2068286"/>
          </a:xfrm>
        </p:spPr>
        <p:txBody>
          <a:bodyPr>
            <a:noAutofit/>
          </a:bodyPr>
          <a:lstStyle/>
          <a:p>
            <a:pPr algn="ctr"/>
            <a:r>
              <a:rPr lang="en-US" sz="6000" dirty="0"/>
              <a:t>Primary goal of the hospital program</a:t>
            </a:r>
          </a:p>
        </p:txBody>
      </p:sp>
      <p:sp>
        <p:nvSpPr>
          <p:cNvPr id="6" name="TextBox 5">
            <a:extLst>
              <a:ext uri="{FF2B5EF4-FFF2-40B4-BE49-F238E27FC236}">
                <a16:creationId xmlns:a16="http://schemas.microsoft.com/office/drawing/2014/main" xmlns="" id="{EB612020-EC5E-ED8D-534A-42EF834DB36D}"/>
              </a:ext>
            </a:extLst>
          </p:cNvPr>
          <p:cNvSpPr txBox="1"/>
          <p:nvPr/>
        </p:nvSpPr>
        <p:spPr>
          <a:xfrm>
            <a:off x="362447" y="2045031"/>
            <a:ext cx="4494033" cy="4031873"/>
          </a:xfrm>
          <a:prstGeom prst="rect">
            <a:avLst/>
          </a:prstGeom>
          <a:noFill/>
        </p:spPr>
        <p:txBody>
          <a:bodyPr wrap="square" rtlCol="0">
            <a:spAutoFit/>
          </a:bodyPr>
          <a:lstStyle/>
          <a:p>
            <a:r>
              <a:rPr lang="en-US" sz="3200" dirty="0"/>
              <a:t>Improve Patient Care</a:t>
            </a:r>
          </a:p>
          <a:p>
            <a:endParaRPr lang="en-US" sz="3200" dirty="0"/>
          </a:p>
          <a:p>
            <a:r>
              <a:rPr lang="en-US" sz="3200" dirty="0"/>
              <a:t>Enhance Overall Healthcare Experience</a:t>
            </a:r>
          </a:p>
          <a:p>
            <a:endParaRPr lang="en-US" sz="3200" dirty="0"/>
          </a:p>
          <a:p>
            <a:r>
              <a:rPr lang="en-US" sz="3200" dirty="0"/>
              <a:t>Support the Medical Staff in Delivering High-Quality Services</a:t>
            </a:r>
          </a:p>
        </p:txBody>
      </p:sp>
      <p:pic>
        <p:nvPicPr>
          <p:cNvPr id="8" name="Picture 7">
            <a:extLst>
              <a:ext uri="{FF2B5EF4-FFF2-40B4-BE49-F238E27FC236}">
                <a16:creationId xmlns:a16="http://schemas.microsoft.com/office/drawing/2014/main" xmlns="" id="{CCB49780-B82C-CE43-DB05-C6D2D2CC6B6F}"/>
              </a:ext>
            </a:extLst>
          </p:cNvPr>
          <p:cNvPicPr>
            <a:picLocks noChangeAspect="1"/>
          </p:cNvPicPr>
          <p:nvPr/>
        </p:nvPicPr>
        <p:blipFill>
          <a:blip r:embed="rId2"/>
          <a:stretch>
            <a:fillRect/>
          </a:stretch>
        </p:blipFill>
        <p:spPr>
          <a:xfrm>
            <a:off x="5140960" y="2534460"/>
            <a:ext cx="6582733" cy="2250417"/>
          </a:xfrm>
          <a:prstGeom prst="rect">
            <a:avLst/>
          </a:prstGeom>
        </p:spPr>
      </p:pic>
    </p:spTree>
    <p:extLst>
      <p:ext uri="{BB962C8B-B14F-4D97-AF65-F5344CB8AC3E}">
        <p14:creationId xmlns:p14="http://schemas.microsoft.com/office/powerpoint/2010/main" val="285233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258B98-3BD5-0A20-B0E7-944EAEB2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DAD064D-86F0-42ED-B520-996898579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E96BFD4-44B0-5C43-0FE6-AE8623F97A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9"/>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7AED7F-9740-C128-64F8-3157A505DA91}"/>
              </a:ext>
            </a:extLst>
          </p:cNvPr>
          <p:cNvSpPr>
            <a:spLocks noGrp="1"/>
          </p:cNvSpPr>
          <p:nvPr>
            <p:ph type="title"/>
          </p:nvPr>
        </p:nvSpPr>
        <p:spPr>
          <a:xfrm>
            <a:off x="76201" y="291214"/>
            <a:ext cx="12039599" cy="654659"/>
          </a:xfrm>
        </p:spPr>
        <p:txBody>
          <a:bodyPr vert="horz" lIns="91440" tIns="45720" rIns="91440" bIns="45720" rtlCol="0" anchor="b">
            <a:noAutofit/>
          </a:bodyPr>
          <a:lstStyle/>
          <a:p>
            <a:pPr algn="ctr"/>
            <a:r>
              <a:rPr lang="en-US" sz="6000" dirty="0"/>
              <a:t>Where can you volunteer?</a:t>
            </a:r>
            <a:endParaRPr lang="en-US" sz="6000" b="1" kern="1200" cap="all" spc="600" baseline="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xmlns="" id="{1F5297B8-2C54-40C1-CB0B-6272F7D56B3C}"/>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6199" y="1461680"/>
            <a:ext cx="5331757" cy="5168555"/>
          </a:xfrm>
        </p:spPr>
        <p:txBody>
          <a:bodyPr>
            <a:normAutofit fontScale="62500" lnSpcReduction="20000"/>
          </a:bodyPr>
          <a:lstStyle/>
          <a:p>
            <a:pPr marL="0" indent="0">
              <a:spcBef>
                <a:spcPts val="2500"/>
              </a:spcBef>
              <a:buNone/>
            </a:pPr>
            <a:r>
              <a:rPr lang="en-US" sz="4000" b="1" dirty="0"/>
              <a:t>Veteran Administration Hospitals</a:t>
            </a:r>
          </a:p>
          <a:p>
            <a:pPr marL="0" indent="0">
              <a:spcBef>
                <a:spcPts val="2500"/>
              </a:spcBef>
              <a:buNone/>
            </a:pPr>
            <a:endParaRPr lang="en-US" sz="4000" b="1" dirty="0"/>
          </a:p>
          <a:p>
            <a:pPr marL="0" lvl="1" indent="0">
              <a:buNone/>
            </a:pPr>
            <a:r>
              <a:rPr lang="en-US" sz="4000" dirty="0"/>
              <a:t>Veteran Administration Clinics</a:t>
            </a:r>
          </a:p>
          <a:p>
            <a:pPr marL="0" lvl="1" indent="0">
              <a:buNone/>
            </a:pPr>
            <a:endParaRPr lang="en-US" sz="4000" dirty="0"/>
          </a:p>
          <a:p>
            <a:pPr marL="0" lvl="1" indent="0">
              <a:buNone/>
            </a:pPr>
            <a:r>
              <a:rPr lang="en-US" sz="4000" dirty="0"/>
              <a:t>Non-VA Hospitals Caring for Veterans</a:t>
            </a:r>
          </a:p>
          <a:p>
            <a:pPr marL="0" lvl="1" indent="0">
              <a:buNone/>
            </a:pPr>
            <a:endParaRPr lang="en-US" sz="4000" dirty="0"/>
          </a:p>
          <a:p>
            <a:pPr marL="0" lvl="1" indent="0">
              <a:buNone/>
            </a:pPr>
            <a:r>
              <a:rPr lang="en-US" sz="4000" dirty="0"/>
              <a:t>Nursing Homes Serving Veterans</a:t>
            </a:r>
          </a:p>
          <a:p>
            <a:pPr marL="0" lvl="1" indent="0">
              <a:lnSpc>
                <a:spcPct val="110000"/>
              </a:lnSpc>
              <a:buNone/>
            </a:pPr>
            <a:r>
              <a:rPr lang="en-US" sz="1100" dirty="0"/>
              <a:t>.</a:t>
            </a:r>
          </a:p>
        </p:txBody>
      </p:sp>
      <p:sp>
        <p:nvSpPr>
          <p:cNvPr id="16" name="Rectangle 15">
            <a:extLst>
              <a:ext uri="{FF2B5EF4-FFF2-40B4-BE49-F238E27FC236}">
                <a16:creationId xmlns:a16="http://schemas.microsoft.com/office/drawing/2014/main" xmlns="" id="{8425A08A-6B40-CDA2-874C-CBD30AB4CB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2521332"/>
            <a:ext cx="6110048" cy="4339757"/>
          </a:xfrm>
          <a:prstGeom prst="rect">
            <a:avLst/>
          </a:prstGeom>
          <a:gradFill>
            <a:gsLst>
              <a:gs pos="14000">
                <a:schemeClr val="accent1">
                  <a:lumMod val="60000"/>
                  <a:lumOff val="40000"/>
                  <a:alpha val="0"/>
                </a:schemeClr>
              </a:gs>
              <a:gs pos="92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3123FDA5-77E3-E3BD-6D73-91F0FAFF0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956" y="1113183"/>
            <a:ext cx="6707843" cy="540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0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258B98-3BD5-0A20-B0E7-944EAEB2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DAD064D-86F0-42ED-B520-996898579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42B0F3-41CA-EE40-C045-940B0F0C17FA}"/>
              </a:ext>
            </a:extLst>
          </p:cNvPr>
          <p:cNvSpPr>
            <a:spLocks noGrp="1"/>
          </p:cNvSpPr>
          <p:nvPr>
            <p:ph type="title"/>
          </p:nvPr>
        </p:nvSpPr>
        <p:spPr>
          <a:xfrm>
            <a:off x="2" y="-176962"/>
            <a:ext cx="12191998" cy="1092958"/>
          </a:xfrm>
        </p:spPr>
        <p:txBody>
          <a:bodyPr vert="horz" lIns="91440" tIns="45720" rIns="91440" bIns="45720" rtlCol="0" anchor="b">
            <a:noAutofit/>
          </a:bodyPr>
          <a:lstStyle/>
          <a:p>
            <a:pPr algn="ctr"/>
            <a:r>
              <a:rPr lang="en-US" sz="6000" b="1" kern="1200" cap="all" spc="600" baseline="0" dirty="0">
                <a:solidFill>
                  <a:schemeClr val="tx1"/>
                </a:solidFill>
                <a:latin typeface="+mj-lt"/>
                <a:ea typeface="+mj-ea"/>
                <a:cs typeface="+mj-cs"/>
              </a:rPr>
              <a:t>Why volunteer?</a:t>
            </a:r>
          </a:p>
        </p:txBody>
      </p:sp>
      <p:sp>
        <p:nvSpPr>
          <p:cNvPr id="14" name="Rectangle 13">
            <a:extLst>
              <a:ext uri="{FF2B5EF4-FFF2-40B4-BE49-F238E27FC236}">
                <a16:creationId xmlns:a16="http://schemas.microsoft.com/office/drawing/2014/main" xmlns="" id="{17A4D85E-F98A-F670-16C3-7B2B0DA3A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14">
            <a:extLst>
              <a:ext uri="{FF2B5EF4-FFF2-40B4-BE49-F238E27FC236}">
                <a16:creationId xmlns:a16="http://schemas.microsoft.com/office/drawing/2014/main" xmlns="" id="{74CE6165-0956-1140-BAF5-0179E3E34A66}"/>
              </a:ext>
            </a:extLst>
          </p:cNvPr>
          <p:cNvPicPr>
            <a:picLocks noGrp="1" noChangeAspect="1"/>
          </p:cNvPicPr>
          <p:nvPr>
            <p:ph sz="half" idx="2"/>
          </p:nvPr>
        </p:nvPicPr>
        <p:blipFill>
          <a:blip r:embed="rId3"/>
          <a:stretch>
            <a:fillRect/>
          </a:stretch>
        </p:blipFill>
        <p:spPr>
          <a:xfrm>
            <a:off x="7516703" y="1694339"/>
            <a:ext cx="4032026" cy="4467922"/>
          </a:xfrm>
        </p:spPr>
      </p:pic>
      <p:sp>
        <p:nvSpPr>
          <p:cNvPr id="16" name="TextBox 15">
            <a:extLst>
              <a:ext uri="{FF2B5EF4-FFF2-40B4-BE49-F238E27FC236}">
                <a16:creationId xmlns:a16="http://schemas.microsoft.com/office/drawing/2014/main" xmlns="" id="{DFAA88FC-2883-FB7B-AB2C-F38698E40911}"/>
              </a:ext>
            </a:extLst>
          </p:cNvPr>
          <p:cNvSpPr txBox="1"/>
          <p:nvPr/>
        </p:nvSpPr>
        <p:spPr>
          <a:xfrm>
            <a:off x="125896" y="1443716"/>
            <a:ext cx="6095999" cy="5909310"/>
          </a:xfrm>
          <a:prstGeom prst="rect">
            <a:avLst/>
          </a:prstGeom>
          <a:noFill/>
        </p:spPr>
        <p:txBody>
          <a:bodyPr wrap="square" rtlCol="0">
            <a:spAutoFit/>
          </a:bodyPr>
          <a:lstStyle/>
          <a:p>
            <a:r>
              <a:rPr lang="en-US" sz="3600" dirty="0"/>
              <a:t>Motivate Patients With Activities</a:t>
            </a:r>
          </a:p>
          <a:p>
            <a:endParaRPr lang="en-US" sz="3600" dirty="0"/>
          </a:p>
          <a:p>
            <a:r>
              <a:rPr lang="en-US" sz="3600" dirty="0"/>
              <a:t>Provide Patient Support</a:t>
            </a:r>
          </a:p>
          <a:p>
            <a:endParaRPr lang="en-US" sz="3600" dirty="0"/>
          </a:p>
          <a:p>
            <a:r>
              <a:rPr lang="en-US" sz="3600" dirty="0"/>
              <a:t>Provide Companionship</a:t>
            </a:r>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3575651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1112FB-3D53-B252-DC00-58F40DA8ADD3}"/>
              </a:ext>
            </a:extLst>
          </p:cNvPr>
          <p:cNvSpPr>
            <a:spLocks noGrp="1"/>
          </p:cNvSpPr>
          <p:nvPr>
            <p:ph type="title"/>
          </p:nvPr>
        </p:nvSpPr>
        <p:spPr>
          <a:xfrm>
            <a:off x="0" y="427383"/>
            <a:ext cx="12192000" cy="990600"/>
          </a:xfrm>
        </p:spPr>
        <p:txBody>
          <a:bodyPr>
            <a:normAutofit fontScale="90000"/>
          </a:bodyPr>
          <a:lstStyle/>
          <a:p>
            <a:pPr algn="ctr"/>
            <a:r>
              <a:rPr lang="en-US" sz="6700" dirty="0"/>
              <a:t>TYPEs of volunteers</a:t>
            </a:r>
            <a:r>
              <a:rPr lang="en-US" dirty="0"/>
              <a:t/>
            </a:r>
            <a:br>
              <a:rPr lang="en-US" dirty="0"/>
            </a:br>
            <a:endParaRPr lang="en-US" dirty="0"/>
          </a:p>
        </p:txBody>
      </p:sp>
      <p:sp>
        <p:nvSpPr>
          <p:cNvPr id="7" name="TextBox 6">
            <a:extLst>
              <a:ext uri="{FF2B5EF4-FFF2-40B4-BE49-F238E27FC236}">
                <a16:creationId xmlns:a16="http://schemas.microsoft.com/office/drawing/2014/main" xmlns="" id="{DEE17967-7C22-7CF8-30DA-2011D77E92B9}"/>
              </a:ext>
            </a:extLst>
          </p:cNvPr>
          <p:cNvSpPr txBox="1"/>
          <p:nvPr/>
        </p:nvSpPr>
        <p:spPr>
          <a:xfrm>
            <a:off x="834886" y="1510748"/>
            <a:ext cx="4880113" cy="4247317"/>
          </a:xfrm>
          <a:prstGeom prst="rect">
            <a:avLst/>
          </a:prstGeom>
          <a:noFill/>
        </p:spPr>
        <p:txBody>
          <a:bodyPr wrap="square" rtlCol="0">
            <a:spAutoFit/>
          </a:bodyPr>
          <a:lstStyle/>
          <a:p>
            <a:r>
              <a:rPr lang="en-US" sz="2800" b="1" u="sng" dirty="0"/>
              <a:t>Anyone</a:t>
            </a:r>
            <a:r>
              <a:rPr lang="en-US" sz="2800" dirty="0"/>
              <a:t> can volunteer:</a:t>
            </a:r>
          </a:p>
          <a:p>
            <a:endParaRPr lang="en-US" sz="2800" dirty="0"/>
          </a:p>
          <a:p>
            <a:r>
              <a:rPr lang="en-US" sz="2800" dirty="0"/>
              <a:t>Regularly Scheduled</a:t>
            </a:r>
          </a:p>
          <a:p>
            <a:endParaRPr lang="en-US" sz="2800" dirty="0"/>
          </a:p>
          <a:p>
            <a:r>
              <a:rPr lang="en-US" sz="2800" dirty="0"/>
              <a:t>Occasional Volunteers</a:t>
            </a:r>
          </a:p>
          <a:p>
            <a:endParaRPr lang="en-US" sz="2800" dirty="0"/>
          </a:p>
          <a:p>
            <a:r>
              <a:rPr lang="en-US" sz="2800" dirty="0"/>
              <a:t>Sponsored Volunteers</a:t>
            </a:r>
          </a:p>
          <a:p>
            <a:endParaRPr lang="en-US" sz="2800" dirty="0"/>
          </a:p>
          <a:p>
            <a:r>
              <a:rPr lang="en-US" sz="2800" dirty="0"/>
              <a:t>Student Volunteers</a:t>
            </a:r>
          </a:p>
          <a:p>
            <a:endParaRPr lang="en-US" dirty="0"/>
          </a:p>
        </p:txBody>
      </p:sp>
      <p:pic>
        <p:nvPicPr>
          <p:cNvPr id="4098" name="Picture 2" descr="Premium Photo | Group of diverse people studio">
            <a:extLst>
              <a:ext uri="{FF2B5EF4-FFF2-40B4-BE49-F238E27FC236}">
                <a16:creationId xmlns:a16="http://schemas.microsoft.com/office/drawing/2014/main" xmlns="" id="{7714D0C2-33E8-B339-3424-C08877E6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966" y="1099935"/>
            <a:ext cx="6409521" cy="460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3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FE2E993-C04E-3B23-12A9-12329321746B}"/>
              </a:ext>
            </a:extLst>
          </p:cNvPr>
          <p:cNvSpPr>
            <a:spLocks noGrp="1"/>
          </p:cNvSpPr>
          <p:nvPr>
            <p:ph type="title"/>
          </p:nvPr>
        </p:nvSpPr>
        <p:spPr>
          <a:xfrm>
            <a:off x="1238250" y="0"/>
            <a:ext cx="9715500" cy="990600"/>
          </a:xfrm>
        </p:spPr>
        <p:txBody>
          <a:bodyPr>
            <a:noAutofit/>
          </a:bodyPr>
          <a:lstStyle/>
          <a:p>
            <a:r>
              <a:rPr lang="en-US" sz="6000" dirty="0"/>
              <a:t>Volunteer activities</a:t>
            </a:r>
          </a:p>
        </p:txBody>
      </p:sp>
      <p:sp>
        <p:nvSpPr>
          <p:cNvPr id="8" name="TextBox 7">
            <a:extLst>
              <a:ext uri="{FF2B5EF4-FFF2-40B4-BE49-F238E27FC236}">
                <a16:creationId xmlns:a16="http://schemas.microsoft.com/office/drawing/2014/main" xmlns="" id="{992EA250-092E-BA40-D3F4-E6BF2F65FA2F}"/>
              </a:ext>
            </a:extLst>
          </p:cNvPr>
          <p:cNvSpPr txBox="1"/>
          <p:nvPr/>
        </p:nvSpPr>
        <p:spPr>
          <a:xfrm>
            <a:off x="385141" y="1131190"/>
            <a:ext cx="6761093" cy="5324535"/>
          </a:xfrm>
          <a:prstGeom prst="rect">
            <a:avLst/>
          </a:prstGeom>
          <a:noFill/>
        </p:spPr>
        <p:txBody>
          <a:bodyPr wrap="square">
            <a:spAutoFit/>
          </a:bodyPr>
          <a:lstStyle/>
          <a:p>
            <a:r>
              <a:rPr lang="en-US" sz="2000" b="1" dirty="0"/>
              <a:t>Reading</a:t>
            </a:r>
          </a:p>
          <a:p>
            <a:endParaRPr lang="en-US" sz="2000" b="1" dirty="0"/>
          </a:p>
          <a:p>
            <a:r>
              <a:rPr lang="en-US" sz="2000" b="1" dirty="0"/>
              <a:t>Painting</a:t>
            </a:r>
          </a:p>
          <a:p>
            <a:endParaRPr lang="en-US" sz="2000" b="1" dirty="0"/>
          </a:p>
          <a:p>
            <a:r>
              <a:rPr lang="en-US" sz="2000" b="1" dirty="0"/>
              <a:t>Playing Cards</a:t>
            </a:r>
          </a:p>
          <a:p>
            <a:endParaRPr lang="en-US" sz="2000" b="1" dirty="0"/>
          </a:p>
          <a:p>
            <a:r>
              <a:rPr lang="en-US" sz="2000" b="1" dirty="0"/>
              <a:t>Playing Games</a:t>
            </a:r>
          </a:p>
          <a:p>
            <a:endParaRPr lang="en-US" sz="2000" b="1" dirty="0"/>
          </a:p>
          <a:p>
            <a:r>
              <a:rPr lang="en-US" sz="2000" b="1" dirty="0"/>
              <a:t>Movie Day</a:t>
            </a:r>
          </a:p>
          <a:p>
            <a:endParaRPr lang="en-US" sz="2000" b="1" dirty="0"/>
          </a:p>
          <a:p>
            <a:r>
              <a:rPr lang="en-US" sz="2000" b="1" dirty="0"/>
              <a:t>Karaoke</a:t>
            </a:r>
          </a:p>
          <a:p>
            <a:endParaRPr lang="en-US" sz="2000" b="1" dirty="0"/>
          </a:p>
          <a:p>
            <a:r>
              <a:rPr lang="en-US" sz="2000" b="1" dirty="0"/>
              <a:t>Valentines For Veterans</a:t>
            </a:r>
          </a:p>
          <a:p>
            <a:endParaRPr lang="en-US" sz="2000" b="1" dirty="0"/>
          </a:p>
          <a:p>
            <a:r>
              <a:rPr lang="en-US" sz="2000" b="1" dirty="0"/>
              <a:t>Communicating and Listening to Stories</a:t>
            </a:r>
          </a:p>
          <a:p>
            <a:endParaRPr lang="en-US" sz="2000" b="1" dirty="0"/>
          </a:p>
          <a:p>
            <a:r>
              <a:rPr lang="en-US" sz="2000" b="1" dirty="0"/>
              <a:t>Honors Escort</a:t>
            </a:r>
          </a:p>
        </p:txBody>
      </p:sp>
      <p:pic>
        <p:nvPicPr>
          <p:cNvPr id="2050" name="Picture 2" descr="8 Ways to Say 'Thank You Veterans' on Veterans Day | Military.com">
            <a:extLst>
              <a:ext uri="{FF2B5EF4-FFF2-40B4-BE49-F238E27FC236}">
                <a16:creationId xmlns:a16="http://schemas.microsoft.com/office/drawing/2014/main" xmlns="" id="{F9D14E14-029D-05B8-44AB-AF47A1DD5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013" y="128546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BAAA4C14-8EE3-D08D-9D8D-0DA350F819BC}"/>
              </a:ext>
            </a:extLst>
          </p:cNvPr>
          <p:cNvSpPr txBox="1"/>
          <p:nvPr/>
        </p:nvSpPr>
        <p:spPr>
          <a:xfrm>
            <a:off x="10138741" y="5088788"/>
            <a:ext cx="3336235" cy="215444"/>
          </a:xfrm>
          <a:prstGeom prst="rect">
            <a:avLst/>
          </a:prstGeom>
          <a:noFill/>
        </p:spPr>
        <p:txBody>
          <a:bodyPr wrap="square" rtlCol="0">
            <a:spAutoFit/>
          </a:bodyPr>
          <a:lstStyle/>
          <a:p>
            <a:r>
              <a:rPr lang="en-US" sz="800" dirty="0"/>
              <a:t>Photo from Military.com</a:t>
            </a:r>
          </a:p>
        </p:txBody>
      </p:sp>
    </p:spTree>
    <p:extLst>
      <p:ext uri="{BB962C8B-B14F-4D97-AF65-F5344CB8AC3E}">
        <p14:creationId xmlns:p14="http://schemas.microsoft.com/office/powerpoint/2010/main" val="3793670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VA logo">
            <a:extLst>
              <a:ext uri="{FF2B5EF4-FFF2-40B4-BE49-F238E27FC236}">
                <a16:creationId xmlns:a16="http://schemas.microsoft.com/office/drawing/2014/main" xmlns="" id="{CD39C138-BCE9-5F02-D7ED-98343CE9D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104" y="990600"/>
            <a:ext cx="1877291" cy="1877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841E98C-26CD-92F6-19E8-A738410C72E0}"/>
              </a:ext>
            </a:extLst>
          </p:cNvPr>
          <p:cNvSpPr>
            <a:spLocks noGrp="1"/>
          </p:cNvSpPr>
          <p:nvPr>
            <p:ph type="title"/>
          </p:nvPr>
        </p:nvSpPr>
        <p:spPr>
          <a:xfrm>
            <a:off x="66502" y="-157943"/>
            <a:ext cx="12125497" cy="1152919"/>
          </a:xfrm>
        </p:spPr>
        <p:txBody>
          <a:bodyPr>
            <a:noAutofit/>
          </a:bodyPr>
          <a:lstStyle/>
          <a:p>
            <a:r>
              <a:rPr lang="en-US" sz="4800" dirty="0"/>
              <a:t>How to recruit volunteers</a:t>
            </a:r>
          </a:p>
        </p:txBody>
      </p:sp>
      <p:sp>
        <p:nvSpPr>
          <p:cNvPr id="4" name="TextBox 3">
            <a:extLst>
              <a:ext uri="{FF2B5EF4-FFF2-40B4-BE49-F238E27FC236}">
                <a16:creationId xmlns:a16="http://schemas.microsoft.com/office/drawing/2014/main" xmlns="" id="{90A94B8E-A7EA-7C77-BD16-E055902B7F8C}"/>
              </a:ext>
            </a:extLst>
          </p:cNvPr>
          <p:cNvSpPr txBox="1"/>
          <p:nvPr/>
        </p:nvSpPr>
        <p:spPr>
          <a:xfrm>
            <a:off x="0" y="990600"/>
            <a:ext cx="12056164" cy="5010089"/>
          </a:xfrm>
          <a:prstGeom prst="rect">
            <a:avLst/>
          </a:prstGeom>
          <a:noFill/>
        </p:spPr>
        <p:txBody>
          <a:bodyPr wrap="square">
            <a:spAutoFit/>
          </a:bodyPr>
          <a:lstStyle/>
          <a:p>
            <a:pPr marL="342900" marR="0" lvl="0" indent="-342900">
              <a:lnSpc>
                <a:spcPct val="115000"/>
              </a:lnSpc>
              <a:buFont typeface="Wingdings" panose="05000000000000000000" pitchFamily="2" charset="2"/>
              <a:buChar char=""/>
            </a:pPr>
            <a:r>
              <a:rPr lang="en-US" sz="2800" b="1" kern="100" dirty="0">
                <a:effectLst/>
                <a:ea typeface="Aptos" panose="020B0004020202020204" pitchFamily="34" charset="0"/>
                <a:cs typeface="Times New Roman" panose="02020603050405020304" pitchFamily="18" charset="0"/>
              </a:rPr>
              <a:t>Emails and phone calls</a:t>
            </a:r>
          </a:p>
          <a:p>
            <a:pPr marR="0" lvl="0">
              <a:lnSpc>
                <a:spcPct val="115000"/>
              </a:lnSpc>
            </a:pPr>
            <a:r>
              <a:rPr lang="en-US" sz="2800" b="1" kern="100" dirty="0">
                <a:effectLst/>
                <a:ea typeface="Aptos" panose="020B0004020202020204" pitchFamily="34" charset="0"/>
                <a:cs typeface="Times New Roman" panose="02020603050405020304" pitchFamily="18" charset="0"/>
              </a:rPr>
              <a:t> </a:t>
            </a:r>
            <a:endParaRPr lang="en-US" sz="2800" kern="100" dirty="0">
              <a:effectLst/>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2800" b="1" kern="100" dirty="0">
                <a:effectLst/>
                <a:ea typeface="Aptos" panose="020B0004020202020204" pitchFamily="34" charset="0"/>
                <a:cs typeface="Times New Roman" panose="02020603050405020304" pitchFamily="18" charset="0"/>
              </a:rPr>
              <a:t>Sign up sheets </a:t>
            </a:r>
          </a:p>
          <a:p>
            <a:pPr marR="0" lvl="0">
              <a:lnSpc>
                <a:spcPct val="115000"/>
              </a:lnSpc>
            </a:pPr>
            <a:endParaRPr lang="en-US" sz="2800" kern="100" dirty="0">
              <a:effectLst/>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2800" b="1" kern="100" dirty="0">
                <a:effectLst/>
                <a:ea typeface="Aptos" panose="020B0004020202020204" pitchFamily="34" charset="0"/>
                <a:cs typeface="Times New Roman" panose="02020603050405020304" pitchFamily="18" charset="0"/>
              </a:rPr>
              <a:t>Talk to your members &amp; non-members (over the age of 14) get them involved</a:t>
            </a:r>
          </a:p>
          <a:p>
            <a:pPr marR="0" lvl="0">
              <a:lnSpc>
                <a:spcPct val="115000"/>
              </a:lnSpc>
            </a:pPr>
            <a:endParaRPr lang="en-US" sz="2800" kern="100" dirty="0">
              <a:effectLst/>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2800" b="1" kern="100" dirty="0">
                <a:effectLst/>
                <a:ea typeface="Aptos" panose="020B0004020202020204" pitchFamily="34" charset="0"/>
                <a:cs typeface="Times New Roman" panose="02020603050405020304" pitchFamily="18" charset="0"/>
              </a:rPr>
              <a:t>Find out what your volunteers’ interests are and plan accordingly to events coming up</a:t>
            </a:r>
          </a:p>
          <a:p>
            <a:pPr marR="0" lvl="0">
              <a:lnSpc>
                <a:spcPct val="115000"/>
              </a:lnSpc>
            </a:pPr>
            <a:endParaRPr lang="en-US" sz="28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2800" b="1" kern="100" dirty="0">
                <a:effectLst/>
                <a:ea typeface="Aptos" panose="020B0004020202020204" pitchFamily="34" charset="0"/>
                <a:cs typeface="Times New Roman" panose="02020603050405020304" pitchFamily="18" charset="0"/>
              </a:rPr>
              <a:t>Be sure to always recognize your Volunteers for a job well done </a:t>
            </a:r>
            <a:endParaRPr lang="en-US" sz="28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04827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zipper mouth emoji">
            <a:extLst>
              <a:ext uri="{FF2B5EF4-FFF2-40B4-BE49-F238E27FC236}">
                <a16:creationId xmlns:a16="http://schemas.microsoft.com/office/drawing/2014/main" xmlns="" id="{C1EC917B-39B2-BBD0-5B13-939ED4D9C52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491" t="-1809" r="419" b="11261"/>
          <a:stretch>
            <a:fillRect/>
          </a:stretch>
        </p:blipFill>
        <p:spPr bwMode="auto">
          <a:xfrm>
            <a:off x="7765942" y="3654878"/>
            <a:ext cx="4426058" cy="3151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C936408-2C7F-F3FE-8F05-8163CBF2A6A5}"/>
              </a:ext>
            </a:extLst>
          </p:cNvPr>
          <p:cNvSpPr>
            <a:spLocks noGrp="1"/>
          </p:cNvSpPr>
          <p:nvPr>
            <p:ph type="title"/>
          </p:nvPr>
        </p:nvSpPr>
        <p:spPr>
          <a:xfrm>
            <a:off x="1238250" y="0"/>
            <a:ext cx="9715500" cy="990600"/>
          </a:xfrm>
        </p:spPr>
        <p:txBody>
          <a:bodyPr>
            <a:noAutofit/>
          </a:bodyPr>
          <a:lstStyle/>
          <a:p>
            <a:pPr algn="ctr"/>
            <a:r>
              <a:rPr lang="en-US" sz="6000" dirty="0"/>
              <a:t>HIPPA</a:t>
            </a:r>
          </a:p>
        </p:txBody>
      </p:sp>
      <p:sp>
        <p:nvSpPr>
          <p:cNvPr id="4" name="TextBox 3">
            <a:extLst>
              <a:ext uri="{FF2B5EF4-FFF2-40B4-BE49-F238E27FC236}">
                <a16:creationId xmlns:a16="http://schemas.microsoft.com/office/drawing/2014/main" xmlns="" id="{DE620429-B8BD-EBB3-37EA-FC79D41E15A6}"/>
              </a:ext>
            </a:extLst>
          </p:cNvPr>
          <p:cNvSpPr txBox="1"/>
          <p:nvPr/>
        </p:nvSpPr>
        <p:spPr>
          <a:xfrm>
            <a:off x="0" y="838722"/>
            <a:ext cx="12192000" cy="5632311"/>
          </a:xfrm>
          <a:prstGeom prst="rect">
            <a:avLst/>
          </a:prstGeom>
          <a:noFill/>
        </p:spPr>
        <p:txBody>
          <a:bodyPr wrap="square">
            <a:spAutoFit/>
          </a:bodyPr>
          <a:lstStyle/>
          <a:p>
            <a:r>
              <a:rPr lang="en-US" sz="4000" b="1" dirty="0">
                <a:solidFill>
                  <a:srgbClr val="C00000"/>
                </a:solidFill>
              </a:rPr>
              <a:t>CONFIDENTIALITY</a:t>
            </a:r>
            <a:r>
              <a:rPr lang="en-US" sz="4000" dirty="0"/>
              <a:t>:  law requires volunteers to maintain the privacy and security of patient protected health information.</a:t>
            </a:r>
          </a:p>
          <a:p>
            <a:endParaRPr lang="en-US" sz="4000" dirty="0"/>
          </a:p>
          <a:p>
            <a:r>
              <a:rPr lang="en-US" sz="4000" dirty="0"/>
              <a:t>Volunteers must </a:t>
            </a:r>
            <a:r>
              <a:rPr lang="en-US" sz="4000" b="1" u="sng" dirty="0">
                <a:solidFill>
                  <a:srgbClr val="C00000"/>
                </a:solidFill>
              </a:rPr>
              <a:t>NEVER</a:t>
            </a:r>
            <a:r>
              <a:rPr lang="en-US" sz="4000" dirty="0"/>
              <a:t> discuss or disclose any information they: </a:t>
            </a:r>
          </a:p>
          <a:p>
            <a:pPr marL="285750" indent="-285750">
              <a:buFont typeface="Wingdings" panose="05000000000000000000" pitchFamily="2" charset="2"/>
              <a:buChar char="ü"/>
            </a:pPr>
            <a:r>
              <a:rPr lang="en-US" sz="4000" dirty="0"/>
              <a:t>See</a:t>
            </a:r>
          </a:p>
          <a:p>
            <a:pPr marL="285750" indent="-285750">
              <a:buFont typeface="Wingdings" panose="05000000000000000000" pitchFamily="2" charset="2"/>
              <a:buChar char="ü"/>
            </a:pPr>
            <a:r>
              <a:rPr lang="en-US" sz="4000" dirty="0"/>
              <a:t>Read</a:t>
            </a:r>
          </a:p>
          <a:p>
            <a:pPr marL="285750" indent="-285750">
              <a:buFont typeface="Wingdings" panose="05000000000000000000" pitchFamily="2" charset="2"/>
              <a:buChar char="ü"/>
            </a:pPr>
            <a:r>
              <a:rPr lang="en-US" sz="4000" dirty="0"/>
              <a:t>Hear</a:t>
            </a:r>
          </a:p>
        </p:txBody>
      </p:sp>
    </p:spTree>
    <p:extLst>
      <p:ext uri="{BB962C8B-B14F-4D97-AF65-F5344CB8AC3E}">
        <p14:creationId xmlns:p14="http://schemas.microsoft.com/office/powerpoint/2010/main" val="218394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AfterglowVTI">
  <a:themeElements>
    <a:clrScheme name="AnalogousFromLightSeedLeftStep">
      <a:dk1>
        <a:srgbClr val="000000"/>
      </a:dk1>
      <a:lt1>
        <a:srgbClr val="FFFFFF"/>
      </a:lt1>
      <a:dk2>
        <a:srgbClr val="242B41"/>
      </a:dk2>
      <a:lt2>
        <a:srgbClr val="E2E8E2"/>
      </a:lt2>
      <a:accent1>
        <a:srgbClr val="D08CD0"/>
      </a:accent1>
      <a:accent2>
        <a:srgbClr val="A472C6"/>
      </a:accent2>
      <a:accent3>
        <a:srgbClr val="988CD0"/>
      </a:accent3>
      <a:accent4>
        <a:srgbClr val="7286C6"/>
      </a:accent4>
      <a:accent5>
        <a:srgbClr val="73AAC6"/>
      </a:accent5>
      <a:accent6>
        <a:srgbClr val="66B0AB"/>
      </a:accent6>
      <a:hlink>
        <a:srgbClr val="568F57"/>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fterglowVTI" id="{804DBEB7-1920-4C72-A0CB-091339F1875F}" vid="{D4C59F5A-9ECA-4C96-BDFD-0606A7532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TF10001119</Template>
  <TotalTime>203</TotalTime>
  <Words>379</Words>
  <Application>Microsoft Office PowerPoint</Application>
  <PresentationFormat>Custom</PresentationFormat>
  <Paragraphs>119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AfterglowVTI</vt:lpstr>
      <vt:lpstr>     Veterans affairs voluntary services program</vt:lpstr>
      <vt:lpstr>Agenda Overview</vt:lpstr>
      <vt:lpstr>Primary goal of the hospital program</vt:lpstr>
      <vt:lpstr>Where can you volunteer?</vt:lpstr>
      <vt:lpstr>Why volunteer?</vt:lpstr>
      <vt:lpstr>TYPEs of volunteers </vt:lpstr>
      <vt:lpstr>Volunteer activities</vt:lpstr>
      <vt:lpstr>How to recruit volunteers</vt:lpstr>
      <vt:lpstr>HIPPA</vt:lpstr>
      <vt:lpstr>awards</vt:lpstr>
      <vt:lpstr>Department awards</vt:lpstr>
      <vt:lpstr>NATIONAL AWARDS  AUXILIARY MEMBERS </vt:lpstr>
      <vt:lpstr>Awards for auxiliaries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Viki Stripling</dc:creator>
  <cp:lastModifiedBy>DebbiesPC</cp:lastModifiedBy>
  <cp:revision>6</cp:revision>
  <cp:lastPrinted>2025-05-04T22:06:45Z</cp:lastPrinted>
  <dcterms:created xsi:type="dcterms:W3CDTF">2024-03-30T13:05:03Z</dcterms:created>
  <dcterms:modified xsi:type="dcterms:W3CDTF">2026-01-15T21:26:27Z</dcterms:modified>
</cp:coreProperties>
</file>